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76" r:id="rId2"/>
    <p:sldId id="257" r:id="rId3"/>
    <p:sldId id="264" r:id="rId4"/>
    <p:sldId id="265" r:id="rId5"/>
    <p:sldId id="258" r:id="rId6"/>
    <p:sldId id="263" r:id="rId7"/>
    <p:sldId id="269" r:id="rId8"/>
    <p:sldId id="270" r:id="rId9"/>
    <p:sldId id="273" r:id="rId10"/>
    <p:sldId id="274" r:id="rId11"/>
    <p:sldId id="282" r:id="rId12"/>
    <p:sldId id="260" r:id="rId13"/>
    <p:sldId id="259" r:id="rId14"/>
    <p:sldId id="277" r:id="rId15"/>
    <p:sldId id="281" r:id="rId16"/>
    <p:sldId id="283" r:id="rId17"/>
    <p:sldId id="284" r:id="rId18"/>
    <p:sldId id="285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76" autoAdjust="0"/>
  </p:normalViewPr>
  <p:slideViewPr>
    <p:cSldViewPr>
      <p:cViewPr varScale="1">
        <p:scale>
          <a:sx n="98" d="100"/>
          <a:sy n="98" d="100"/>
        </p:scale>
        <p:origin x="10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335.4</c:v>
                </c:pt>
                <c:pt idx="1">
                  <c:v>100.5</c:v>
                </c:pt>
                <c:pt idx="2" formatCode="General">
                  <c:v>7869.1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0-4EC4-A897-9A9AE80D27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354.2</c:v>
                </c:pt>
                <c:pt idx="1">
                  <c:v>100.5</c:v>
                </c:pt>
                <c:pt idx="2">
                  <c:v>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0-4EC4-A897-9A9AE80D27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408128"/>
        <c:axId val="54899072"/>
        <c:axId val="87430016"/>
      </c:bar3DChart>
      <c:catAx>
        <c:axId val="97408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4899072"/>
        <c:crosses val="autoZero"/>
        <c:auto val="1"/>
        <c:lblAlgn val="ctr"/>
        <c:lblOffset val="100"/>
        <c:noMultiLvlLbl val="0"/>
      </c:catAx>
      <c:valAx>
        <c:axId val="5489907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97408128"/>
        <c:crosses val="autoZero"/>
        <c:crossBetween val="between"/>
      </c:valAx>
      <c:serAx>
        <c:axId val="87430016"/>
        <c:scaling>
          <c:orientation val="minMax"/>
        </c:scaling>
        <c:delete val="1"/>
        <c:axPos val="b"/>
        <c:majorTickMark val="out"/>
        <c:minorTickMark val="none"/>
        <c:tickLblPos val="none"/>
        <c:crossAx val="54899072"/>
        <c:crosses val="autoZero"/>
      </c:ser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bubble3D val="0"/>
            <c:explosion val="70"/>
            <c:extLst>
              <c:ext xmlns:c16="http://schemas.microsoft.com/office/drawing/2014/chart" uri="{C3380CC4-5D6E-409C-BE32-E72D297353CC}">
                <c16:uniqueId val="{00000001-26FE-42C1-B3D5-013AF35E5711}"/>
              </c:ext>
            </c:extLst>
          </c:dPt>
          <c:dPt>
            <c:idx val="2"/>
            <c:bubble3D val="0"/>
            <c:explosion val="33"/>
            <c:extLst>
              <c:ext xmlns:c16="http://schemas.microsoft.com/office/drawing/2014/chart" uri="{C3380CC4-5D6E-409C-BE32-E72D297353CC}">
                <c16:uniqueId val="{00000003-26FE-42C1-B3D5-013AF35E5711}"/>
              </c:ext>
            </c:extLst>
          </c:dPt>
          <c:dPt>
            <c:idx val="3"/>
            <c:bubble3D val="0"/>
            <c:explosion val="0"/>
            <c:extLst>
              <c:ext xmlns:c16="http://schemas.microsoft.com/office/drawing/2014/chart" uri="{C3380CC4-5D6E-409C-BE32-E72D297353CC}">
                <c16:uniqueId val="{00000005-26FE-42C1-B3D5-013AF35E5711}"/>
              </c:ext>
            </c:extLst>
          </c:dPt>
          <c:dLbls>
            <c:dLbl>
              <c:idx val="0"/>
              <c:layout>
                <c:manualLayout>
                  <c:x val="-2.7186536835948929E-2"/>
                  <c:y val="-2.762211606117840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18,2%</a:t>
                    </a:r>
                  </a:p>
                  <a:p>
                    <a:r>
                      <a:rPr lang="en-US" dirty="0"/>
                      <a:t>64,5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6FE-42C1-B3D5-013AF35E5711}"/>
                </c:ext>
              </c:extLst>
            </c:dLbl>
            <c:dLbl>
              <c:idx val="1"/>
              <c:layout>
                <c:manualLayout>
                  <c:x val="-7.4423984127255528E-3"/>
                  <c:y val="-5.66235233122245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6,0%</a:t>
                    </a:r>
                  </a:p>
                  <a:p>
                    <a:r>
                      <a:rPr lang="en-US" dirty="0"/>
                      <a:t>21,4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6FE-42C1-B3D5-013AF35E571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29,9%</a:t>
                    </a:r>
                  </a:p>
                  <a:p>
                    <a:r>
                      <a:rPr lang="en-US" dirty="0"/>
                      <a:t>105,8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6FE-42C1-B3D5-013AF35E571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45,9%</a:t>
                    </a:r>
                  </a:p>
                  <a:p>
                    <a:r>
                      <a:rPr lang="en-US" dirty="0"/>
                      <a:t>162,4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6FE-42C1-B3D5-013AF35E57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земельный налог с физических лиц</c:v>
                </c:pt>
                <c:pt idx="3">
                  <c:v>земельный налог с организаций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44.7</c:v>
                </c:pt>
                <c:pt idx="1">
                  <c:v>29.7</c:v>
                </c:pt>
                <c:pt idx="2">
                  <c:v>200</c:v>
                </c:pt>
                <c:pt idx="3">
                  <c:v>130.5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FE-42C1-B3D5-013AF35E57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земельный налог с физических лиц</c:v>
                </c:pt>
                <c:pt idx="3">
                  <c:v>земельный налог с организаций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11</c:v>
                </c:pt>
                <c:pt idx="1">
                  <c:v>7.3</c:v>
                </c:pt>
                <c:pt idx="2">
                  <c:v>49.4</c:v>
                </c:pt>
                <c:pt idx="3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FE-42C1-B3D5-013AF35E571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149481314835646"/>
          <c:w val="0.62714808616746864"/>
          <c:h val="0.824431112777569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100,5</a:t>
                    </a:r>
                  </a:p>
                  <a:p>
                    <a:r>
                      <a:rPr lang="en-US" dirty="0"/>
                      <a:t>100,5%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F82-4CF9-A5D3-0AAC1A107A17}"/>
                </c:ext>
              </c:extLst>
            </c:dLbl>
            <c:dLbl>
              <c:idx val="1"/>
              <c:layout>
                <c:manualLayout>
                  <c:x val="-3.9090254488722415E-2"/>
                  <c:y val="-3.570845311002791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82-4CF9-A5D3-0AAC1A107A1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  <a:r>
                      <a:rPr lang="en-US"/>
                      <a:t>
3</a:t>
                    </a:r>
                    <a:r>
                      <a:rPr lang="ru-RU"/>
                      <a:t>,4</a:t>
                    </a:r>
                    <a:r>
                      <a:rPr lang="en-US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F82-4CF9-A5D3-0AAC1A107A17}"/>
                </c:ext>
              </c:extLst>
            </c:dLbl>
            <c:dLbl>
              <c:idx val="3"/>
              <c:layout>
                <c:manualLayout>
                  <c:x val="5.747291431924146E-2"/>
                  <c:y val="-7.553180852393449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82-4CF9-A5D3-0AAC1A107A17}"/>
                </c:ext>
              </c:extLst>
            </c:dLbl>
            <c:dLbl>
              <c:idx val="4"/>
              <c:layout>
                <c:manualLayout>
                  <c:x val="-5.5133444898557904E-3"/>
                  <c:y val="-3.674957297004555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82-4CF9-A5D3-0AAC1A107A1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82-4CF9-A5D3-0AAC1A107A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82-4CF9-A5D3-0AAC1A107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1257473024205311"/>
          <c:y val="2.8063205126335589E-2"/>
          <c:w val="0.33182341790609543"/>
          <c:h val="0.9719367948736644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3"/>
            <c:bubble3D val="0"/>
            <c:explosion val="20"/>
            <c:extLst>
              <c:ext xmlns:c16="http://schemas.microsoft.com/office/drawing/2014/chart" uri="{C3380CC4-5D6E-409C-BE32-E72D297353CC}">
                <c16:uniqueId val="{00000000-8484-454D-B20A-55E373DC471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5553,4
70,6%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484-454D-B20A-55E373DC471C}"/>
                </c:ext>
              </c:extLst>
            </c:dLbl>
            <c:dLbl>
              <c:idx val="1"/>
              <c:layout>
                <c:manualLayout>
                  <c:x val="5.3460617770000975E-2"/>
                  <c:y val="9.75184944106910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400,6</a:t>
                    </a:r>
                  </a:p>
                  <a:p>
                    <a:r>
                      <a:rPr lang="en-US" dirty="0"/>
                      <a:t>5,1%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484-454D-B20A-55E373DC471C}"/>
                </c:ext>
              </c:extLst>
            </c:dLbl>
            <c:dLbl>
              <c:idx val="2"/>
              <c:layout>
                <c:manualLayout>
                  <c:x val="1.2179753572470108E-2"/>
                  <c:y val="-7.40401709073120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138,5
1,8%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484-454D-B20A-55E373DC471C}"/>
                </c:ext>
              </c:extLst>
            </c:dLbl>
            <c:dLbl>
              <c:idx val="3"/>
              <c:layout>
                <c:manualLayout>
                  <c:x val="3.2228723145717897E-2"/>
                  <c:y val="-4.86124275899797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1476,6
18,8%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484-454D-B20A-55E373DC471C}"/>
                </c:ext>
              </c:extLst>
            </c:dLbl>
            <c:dLbl>
              <c:idx val="4"/>
              <c:layout>
                <c:manualLayout>
                  <c:x val="5.07590891416351E-2"/>
                  <c:y val="-2.53517373764958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300,0</a:t>
                    </a:r>
                  </a:p>
                  <a:p>
                    <a:r>
                      <a:rPr lang="en-US" dirty="0"/>
                      <a:t>3,7%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484-454D-B20A-55E373DC47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3826.6</c:v>
                </c:pt>
                <c:pt idx="1">
                  <c:v>291.39999999999998</c:v>
                </c:pt>
                <c:pt idx="2">
                  <c:v>115.4</c:v>
                </c:pt>
                <c:pt idx="3">
                  <c:v>949.8</c:v>
                </c:pt>
                <c:pt idx="4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84-454D-B20A-55E373DC47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70.5</c:v>
                </c:pt>
                <c:pt idx="1">
                  <c:v>5.6</c:v>
                </c:pt>
                <c:pt idx="2">
                  <c:v>2.2000000000000002</c:v>
                </c:pt>
                <c:pt idx="3">
                  <c:v>18.3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84-454D-B20A-55E373DC47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17651742399038"/>
          <c:y val="2.4382823077055946E-2"/>
          <c:w val="0.62463626726660004"/>
          <c:h val="0.896395754529598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5B1D-46A5-902F-8CBB191F70F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5B1D-46A5-902F-8CBB191F70F5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5B1D-46A5-902F-8CBB191F70F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5B1D-46A5-902F-8CBB191F70F5}"/>
              </c:ext>
            </c:extLst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5B1D-46A5-902F-8CBB191F70F5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5B1D-46A5-902F-8CBB191F70F5}"/>
              </c:ext>
            </c:extLst>
          </c:dPt>
          <c:cat>
            <c:strRef>
              <c:f>Лист1!$A$2:$A$9</c:f>
              <c:strCache>
                <c:ptCount val="8"/>
                <c:pt idx="0">
                  <c:v>Общегосударственные вопросы - 2417,4 тыс. руб.</c:v>
                </c:pt>
                <c:pt idx="1">
                  <c:v>Национальная оборона -138,5 тыс. руб.</c:v>
                </c:pt>
                <c:pt idx="2">
                  <c:v>Национальная безопасность и правоохранительная деятельность -53,4 тыс. руб.</c:v>
                </c:pt>
                <c:pt idx="3">
                  <c:v>Национальная экономика - 1190,5 тыс. руб.</c:v>
                </c:pt>
                <c:pt idx="4">
                  <c:v>Жилищно-коммунальное хозяйство - 661,7 тыс. руб.</c:v>
                </c:pt>
                <c:pt idx="5">
                  <c:v>Образование - 0,0 тыс. руб.</c:v>
                </c:pt>
                <c:pt idx="6">
                  <c:v>Культура и кинематография - 2069,2 тыс. руб.</c:v>
                </c:pt>
                <c:pt idx="7">
                  <c:v>Социальная политика - 115,0 тыс. руб.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2417.4</c:v>
                </c:pt>
                <c:pt idx="1">
                  <c:v>138.5</c:v>
                </c:pt>
                <c:pt idx="2">
                  <c:v>53.4</c:v>
                </c:pt>
                <c:pt idx="3">
                  <c:v>1190.5</c:v>
                </c:pt>
                <c:pt idx="4">
                  <c:v>661.7</c:v>
                </c:pt>
                <c:pt idx="5">
                  <c:v>0</c:v>
                </c:pt>
                <c:pt idx="6" formatCode="General">
                  <c:v>2069.1999999999998</c:v>
                </c:pt>
                <c:pt idx="7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1D-46A5-902F-8CBB191F7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1.6162208828648664E-2"/>
          <c:y val="4.0260949693614455E-2"/>
          <c:w val="0.97501932655630863"/>
          <c:h val="0.9471004663207940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муниципальных программ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Развитие  местного самоуправления в Мугреево-Никольском сельском поселении</c:v>
                </c:pt>
                <c:pt idx="1">
                  <c:v>Энергосбережение и повышение энергетической эффективности на территории Мугреево-Никольского сельского поселения</c:v>
                </c:pt>
                <c:pt idx="2">
                  <c:v>Обеспечение пожарной безопасности Мугреево-Никольского  сельского поселения Южского муниципального района</c:v>
                </c:pt>
                <c:pt idx="3">
                  <c:v>Содержание  и ремонт  автомобильных дорог общего пользования Мугреево-Никольского  сельского поселения
Южского муниципального района</c:v>
                </c:pt>
                <c:pt idx="4">
                  <c:v>Развитие малого и среднего предпринимательства на территории Мугреево-Никольского сельского поселения</c:v>
                </c:pt>
                <c:pt idx="5">
                  <c:v>Военно-патриотическое воспитание несовершеннолетних и молодежи Мугреево-Никольского сельского поселения</c:v>
                </c:pt>
                <c:pt idx="6">
                  <c:v>Благоустройство Мугреево-Никольского сельского поселения</c:v>
                </c:pt>
                <c:pt idx="7">
                  <c:v>Развитие культуры в Мугреево-Никольском сельском поселении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2384.6</c:v>
                </c:pt>
                <c:pt idx="1">
                  <c:v>5</c:v>
                </c:pt>
                <c:pt idx="2">
                  <c:v>166</c:v>
                </c:pt>
                <c:pt idx="3">
                  <c:v>1190.5</c:v>
                </c:pt>
                <c:pt idx="4">
                  <c:v>1</c:v>
                </c:pt>
                <c:pt idx="5">
                  <c:v>1</c:v>
                </c:pt>
                <c:pt idx="6">
                  <c:v>591</c:v>
                </c:pt>
                <c:pt idx="7">
                  <c:v>2252.4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1-480A-AC56-948CF787DA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Развитие  местного самоуправления в Мугреево-Никольском сельском поселении</c:v>
                </c:pt>
                <c:pt idx="1">
                  <c:v>Энергосбережение и повышение энергетической эффективности на территории Мугреево-Никольского сельского поселения</c:v>
                </c:pt>
                <c:pt idx="2">
                  <c:v>Обеспечение пожарной безопасности Мугреево-Никольского  сельского поселения Южского муниципального района</c:v>
                </c:pt>
                <c:pt idx="3">
                  <c:v>Содержание  и ремонт  автомобильных дорог общего пользования Мугреево-Никольского  сельского поселения
Южского муниципального района</c:v>
                </c:pt>
                <c:pt idx="4">
                  <c:v>Развитие малого и среднего предпринимательства на территории Мугреево-Никольского сельского поселения</c:v>
                </c:pt>
                <c:pt idx="5">
                  <c:v>Военно-патриотическое воспитание несовершеннолетних и молодежи Мугреево-Никольского сельского поселения</c:v>
                </c:pt>
                <c:pt idx="6">
                  <c:v>Благоустройство Мугреево-Никольского сельского поселения</c:v>
                </c:pt>
                <c:pt idx="7">
                  <c:v>Развитие культуры в Мугреево-Никольском сельском поселении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2299.1</c:v>
                </c:pt>
                <c:pt idx="1">
                  <c:v>0</c:v>
                </c:pt>
                <c:pt idx="2">
                  <c:v>53.4</c:v>
                </c:pt>
                <c:pt idx="3">
                  <c:v>1190.5</c:v>
                </c:pt>
                <c:pt idx="4">
                  <c:v>0</c:v>
                </c:pt>
                <c:pt idx="5">
                  <c:v>0</c:v>
                </c:pt>
                <c:pt idx="6">
                  <c:v>377.1</c:v>
                </c:pt>
                <c:pt idx="7">
                  <c:v>2069.1999999999998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1-480A-AC56-948CF787DA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9779200"/>
        <c:axId val="110960640"/>
      </c:barChart>
      <c:catAx>
        <c:axId val="1097792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0960640"/>
        <c:crosses val="autoZero"/>
        <c:auto val="1"/>
        <c:lblAlgn val="ctr"/>
        <c:lblOffset val="100"/>
        <c:noMultiLvlLbl val="0"/>
      </c:catAx>
      <c:valAx>
        <c:axId val="11096064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one"/>
        <c:crossAx val="10977920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5F328-7736-426B-BB53-87DFD5C05742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09338-F126-49E4-AA80-A25AC3A7C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3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2F762C-D624-404E-8FD7-95D0E5FB2B59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ugreevo-nik.ru/" TargetMode="External"/><Relationship Id="rId2" Type="http://schemas.openxmlformats.org/officeDocument/2006/relationships/hyperlink" Target="mailto:mugreevo_nik_adm@ivreg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ok.ru/group/70000001203241" TargetMode="External"/><Relationship Id="rId4" Type="http://schemas.openxmlformats.org/officeDocument/2006/relationships/hyperlink" Target="https://vk.com/public21294781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   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решению Совета Мугреево-Никольского сельского поселения  №4 от 30.05.2025г.</a:t>
            </a:r>
          </a:p>
          <a:p>
            <a:pPr algn="ctr"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 утверждении отчёта об исполнении бюджета Мугреево-Никольского сельского поселения за 2024 год»</a:t>
            </a:r>
          </a:p>
          <a:p>
            <a:pPr algn="ctr">
              <a:buNone/>
            </a:pP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с.Мугреево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-Никольское 2025 год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5014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720437"/>
              </p:ext>
            </p:extLst>
          </p:nvPr>
        </p:nvGraphicFramePr>
        <p:xfrm>
          <a:off x="323528" y="1124744"/>
          <a:ext cx="8640960" cy="47158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Утверждено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Исполнено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% исполнения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1 01 00000 00 0000 000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53350,00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64537,89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1 06 00000 00 0000 000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289630,97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1 11 00000 00 0000 000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100502,17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2 02 00000 00 0000 000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7569056,47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7569056,47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000 2 07 00000 00 0000 000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Прочие безвозмездные поступления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7077520"/>
                  </a:ext>
                </a:extLst>
              </a:tr>
              <a:tr h="470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000 2 19 00000 00 0000 000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-32041,50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2944198"/>
                  </a:ext>
                </a:extLst>
              </a:tr>
              <a:tr h="47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3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ДОХОДОВ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8304906,47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8291686,00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14290"/>
            <a:ext cx="8892480" cy="838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бюджета за 2024 год по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доходам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/>
              <a:t>                                         </a:t>
            </a:r>
            <a:r>
              <a:rPr lang="ru-RU" sz="2000" b="1" i="1" dirty="0"/>
              <a:t>(руб.)</a:t>
            </a:r>
          </a:p>
        </p:txBody>
      </p:sp>
    </p:spTree>
    <p:extLst>
      <p:ext uri="{BB962C8B-B14F-4D97-AF65-F5344CB8AC3E}">
        <p14:creationId xmlns:p14="http://schemas.microsoft.com/office/powerpoint/2010/main" val="68155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534393"/>
              </p:ext>
            </p:extLst>
          </p:nvPr>
        </p:nvGraphicFramePr>
        <p:xfrm>
          <a:off x="323528" y="1529408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бюджетных ассигнований по разделам бюджетной классификации расходов бюджета 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474728"/>
              </p:ext>
            </p:extLst>
          </p:nvPr>
        </p:nvGraphicFramePr>
        <p:xfrm>
          <a:off x="323528" y="980727"/>
          <a:ext cx="8640960" cy="56886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Наименование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Утверждено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Исполнено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% исполнения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000 0100 0000000000 000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БЩЕГОСУДАРСТВЕННЫЕ ВОПРОСЫ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2 791 657,54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2 417 361,27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000 0200 0000000000 000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138 480,00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138 480,00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000 0300 0000000000 000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166 000,00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000 0400 0000000000 000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1 191 527,00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1 190 527,00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000 0500 0000000000 000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875 586,48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661 661,51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000 0700 0000000000 000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000 0800 0000000000 000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2 252 362,30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2 069 247,65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000 1000 0000000000 000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115 020,00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115 020,00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7 531 633,32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6 645 697,43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14290"/>
            <a:ext cx="8892480" cy="838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бюджета за 2024 год по отраслям </a:t>
            </a:r>
            <a:r>
              <a:rPr lang="ru-RU" sz="3200" b="1" i="1" dirty="0"/>
              <a:t>                                         </a:t>
            </a:r>
            <a:r>
              <a:rPr lang="ru-RU" sz="2000" b="1" i="1" dirty="0"/>
              <a:t>(руб.)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98687596"/>
              </p:ext>
            </p:extLst>
          </p:nvPr>
        </p:nvGraphicFramePr>
        <p:xfrm>
          <a:off x="107504" y="0"/>
          <a:ext cx="7920880" cy="682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646209"/>
              </p:ext>
            </p:extLst>
          </p:nvPr>
        </p:nvGraphicFramePr>
        <p:xfrm>
          <a:off x="323528" y="1772816"/>
          <a:ext cx="8568954" cy="3816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1047">
                <a:tc>
                  <a:txBody>
                    <a:bodyPr/>
                    <a:lstStyle/>
                    <a:p>
                      <a:r>
                        <a:rPr lang="ru-RU" sz="1200" b="1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Целевая статья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Утверждено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Исполнено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Процент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26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"Развитие  местного самоуправления в Мугреево-Никольском сельском поселении"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01 0 00 00000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2 384 600,00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2 299 061,49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26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администрации Мугреево-Никольского сельского поселения и развитие муниципальной службы в Мугреево-Никольском сельском поселении"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01 1 00 00000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2 264 600,00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2 187 406,49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об исполнении расходов бюджета Мугреево-Никольского сельского поселения по муниципальным программам и непрограммным направлениям деятельности за 2024 год</a:t>
            </a:r>
          </a:p>
        </p:txBody>
      </p:sp>
    </p:spTree>
    <p:extLst>
      <p:ext uri="{BB962C8B-B14F-4D97-AF65-F5344CB8AC3E}">
        <p14:creationId xmlns:p14="http://schemas.microsoft.com/office/powerpoint/2010/main" val="4159062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081737"/>
              </p:ext>
            </p:extLst>
          </p:nvPr>
        </p:nvGraphicFramePr>
        <p:xfrm>
          <a:off x="323527" y="188639"/>
          <a:ext cx="8568954" cy="65987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784">
                <a:tc>
                  <a:txBody>
                    <a:bodyPr/>
                    <a:lstStyle/>
                    <a:p>
                      <a:r>
                        <a:rPr lang="ru-RU" sz="12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Целевая статья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Утверждено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Исполнено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Процент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3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"Укрепление материально-технической базы органов местного самоуправления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01 2 00 00000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111 655,00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7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"Энергосбережение и повышение энергетической эффективности на территории Мугреево-Никольского сельского поселения</a:t>
                      </a:r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02 0 00 00000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1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"Энергосбережение и повышение энергетической эффективности в муниципальных учреждениях"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02 1 00 00000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3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"Обеспечение пожарной безопасности Мугреево-Никольского  сельского поселения Южского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04 0 00 00000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4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"Обеспечение безопасности населения и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04 1 00 00000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184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"Содержание  и ремонт  автомобильных дорог общего пользования Мугреево-Никольского  сельского поселения</a:t>
                      </a:r>
                      <a:b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Южского муниципального района"</a:t>
                      </a:r>
                      <a:b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05 0 00 00000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1 190 527,00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1 190 527,00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17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957130"/>
              </p:ext>
            </p:extLst>
          </p:nvPr>
        </p:nvGraphicFramePr>
        <p:xfrm>
          <a:off x="323529" y="332657"/>
          <a:ext cx="8568952" cy="60132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043">
                <a:tc>
                  <a:txBody>
                    <a:bodyPr/>
                    <a:lstStyle/>
                    <a:p>
                      <a:r>
                        <a:rPr lang="ru-RU" sz="12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Целевая статья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Утверждено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Исполнено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Процент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"Содержание дорог местного значения и инженерных сооружений на них"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05 1 00 00000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1 190 527,00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1 190 527,00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"Развитие малого и среднего предпринимательства на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06 0 00 00000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"Создание условий для развития малого и среднего предпринимательства"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06 1 00 00000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53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"Военно-патриотическое воспитание несовершеннолетних и молодежи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07 0 00 00000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8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"Патриотическое воспитание молодежи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07 1 00 00000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7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"Благоустройство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08 0 00 00000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377 075,63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54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417902"/>
              </p:ext>
            </p:extLst>
          </p:nvPr>
        </p:nvGraphicFramePr>
        <p:xfrm>
          <a:off x="467544" y="260648"/>
          <a:ext cx="8568952" cy="52283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043">
                <a:tc>
                  <a:txBody>
                    <a:bodyPr/>
                    <a:lstStyle/>
                    <a:p>
                      <a:r>
                        <a:rPr lang="ru-RU" sz="12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Целевая статья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Утверждено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Исполнено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Процент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08 1 00 00000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377 075,63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Муниципальная программа Мугреево-Никольского сельского поселения "Развитие культуры в Мугреево-Никольском сельском поселении"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09 0 00 00000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2 252 362,30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2 069 247,65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</a:rPr>
                        <a:t>Подпрограмма "Организация культурного досуга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09 1 00 00000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2 252 362,30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2 069 247,65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Непрограммные направления деятельности исполнительно-распорядительных органов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30 0 00 00000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940 144,02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656 385,66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69,8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4885092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Непрограммные направления деятельности исполнительно-распорядительных органов местного самоуправления Мугреево-Никольского сельского поселения</a:t>
                      </a:r>
                      <a:b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30 9 00 00000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940 144,02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656 385,66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7 531 633,32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6 645 697,43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915479"/>
              </p:ext>
            </p:extLst>
          </p:nvPr>
        </p:nvGraphicFramePr>
        <p:xfrm>
          <a:off x="457200" y="2276475"/>
          <a:ext cx="8363272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30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949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Утверждено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Исполнено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Процент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Обеспечение</a:t>
                      </a:r>
                      <a:r>
                        <a:rPr lang="ru-RU" baseline="0" dirty="0"/>
                        <a:t> жителей поселения услугами учреждений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2252362,30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2069247,65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Пенсионное</a:t>
                      </a:r>
                      <a:r>
                        <a:rPr lang="ru-RU" baseline="0" dirty="0"/>
                        <a:t> обеспечение отдельных категорий граждан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115020,00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115020,00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Сведения о выполнении обязательств по финансированию социально-значимых проектов за счёт бюджета Мугреево-Никольского сельского поселения за 2024 год</a:t>
            </a:r>
          </a:p>
        </p:txBody>
      </p:sp>
    </p:spTree>
    <p:extLst>
      <p:ext uri="{BB962C8B-B14F-4D97-AF65-F5344CB8AC3E}">
        <p14:creationId xmlns:p14="http://schemas.microsoft.com/office/powerpoint/2010/main" val="8869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3579" y="4337720"/>
            <a:ext cx="217042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320"/>
            <a:ext cx="8466144" cy="502688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</a:rPr>
              <a:t>«Бюджет для граждан» – это упрощённая версия бюджетного документа, которая использует неформальный язык и доступные форматы, чтобы облегчить гражданам понимание бюджета, объяснить им планы и действия Администрации Мугреево-Никольского сельского поселения, показать формы возможного взаимодействия  с Советом Мугреево-Никольского сельского поселения по вопросам расходования общественных финансов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муниципального долга </a:t>
            </a:r>
            <a:b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 сельского поселения</a:t>
            </a:r>
            <a:b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состоянию на начало и конец 2023 года</a:t>
            </a:r>
            <a:b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470283"/>
              </p:ext>
            </p:extLst>
          </p:nvPr>
        </p:nvGraphicFramePr>
        <p:xfrm>
          <a:off x="457200" y="2852934"/>
          <a:ext cx="8075241" cy="22432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1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935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</a:t>
                      </a:r>
                      <a:r>
                        <a:rPr lang="ru-RU" baseline="0" dirty="0"/>
                        <a:t> 01.01.2023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</a:t>
                      </a:r>
                      <a:r>
                        <a:rPr lang="ru-RU" baseline="0" dirty="0"/>
                        <a:t> 31.12.2023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8876">
                <a:tc>
                  <a:txBody>
                    <a:bodyPr/>
                    <a:lstStyle/>
                    <a:p>
                      <a:r>
                        <a:rPr lang="ru-RU" baseline="0" dirty="0"/>
                        <a:t>Муниципальный долг Мугреево-Никольского сельского поселения</a:t>
                      </a:r>
                      <a:endParaRPr lang="ru-RU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516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064896" cy="58785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Материалы подготовлены Администрацией Мугреево-Никольского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Адрес: Ивановская область, Южский район, с.Мугреево-Никольское,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ул. Центральная, д.40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Тел./ факс: (49347) 25-341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mugreevo_nik_adm@ivreg.ru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Официальный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http://mugreevo-nik.ru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Официальная группа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en-US" sz="20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https://vk.com/public212947819</a:t>
            </a:r>
            <a:endParaRPr lang="ru-RU" sz="20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Официальная группа в «Одноклассники»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5"/>
              </a:rPr>
              <a:t>https://ok.ru/group/70000001203241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85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88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35292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357818" y="2924944"/>
            <a:ext cx="3571900" cy="1656184"/>
          </a:xfrm>
          <a:prstGeom prst="round2Diag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Мугреево-Никольского сельского поселения на очередной финансовый год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57818" y="4869160"/>
            <a:ext cx="3571900" cy="1800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отчета об исполнении бюджета Мугреево-Никольского сельского поселения за отчетный финансовый год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2474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Гражданин, его участие в бюджетном процессе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357818" y="1357298"/>
            <a:ext cx="3571900" cy="1143008"/>
          </a:xfrm>
          <a:prstGeom prst="wedgeRoundRectCallout">
            <a:avLst>
              <a:gd name="adj1" fmla="val -49814"/>
              <a:gd name="adj2" fmla="val 87618"/>
              <a:gd name="adj3" fmla="val 16667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Возможности влияния гражданина на состав бюджета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5143504" y="2924944"/>
            <a:ext cx="214314" cy="1080120"/>
          </a:xfrm>
          <a:prstGeom prst="curvedRightArrow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4929190" y="2857496"/>
            <a:ext cx="428628" cy="3091784"/>
          </a:xfrm>
          <a:prstGeom prst="curved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 useBgFill="1">
        <p:nvSpPr>
          <p:cNvPr id="32" name="Овал 31"/>
          <p:cNvSpPr/>
          <p:nvPr/>
        </p:nvSpPr>
        <p:spPr>
          <a:xfrm>
            <a:off x="1691680" y="2857496"/>
            <a:ext cx="266600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33" name="Загнутый угол 32"/>
          <p:cNvSpPr/>
          <p:nvPr/>
        </p:nvSpPr>
        <p:spPr>
          <a:xfrm>
            <a:off x="1214414" y="4857760"/>
            <a:ext cx="3571900" cy="185738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Получает социальные гарантии – расходная часть бюджета (образование, здравоохранение,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социальные льготы и другие направления социальных гарантий населению)</a:t>
            </a:r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1357290" y="3857628"/>
            <a:ext cx="3357586" cy="785818"/>
          </a:xfrm>
          <a:prstGeom prst="wedgeRoundRectCallout">
            <a:avLst>
              <a:gd name="adj1" fmla="val -105"/>
              <a:gd name="adj2" fmla="val 73011"/>
              <a:gd name="adj3" fmla="val 16667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ПОЛУЧАТЕЛЬ СОЦИАЛЬНЫХ ГАРАНТИЙ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214414" y="1357298"/>
            <a:ext cx="3714776" cy="1285884"/>
          </a:xfrm>
          <a:prstGeom prst="wedgeRoundRectCallout">
            <a:avLst>
              <a:gd name="adj1" fmla="val -3677"/>
              <a:gd name="adj2" fmla="val 66810"/>
              <a:gd name="adj3" fmla="val 16667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Помогает формировать доходную часть бюджета (налог на доходы физических лиц, налоги на имущество )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КАК  НАЛОГОПЛАТЕЛЬЩИК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501265"/>
              </p:ext>
            </p:extLst>
          </p:nvPr>
        </p:nvGraphicFramePr>
        <p:xfrm>
          <a:off x="539552" y="1772816"/>
          <a:ext cx="8424936" cy="40454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112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Утверждено на 2024</a:t>
                      </a:r>
                      <a:r>
                        <a:rPr lang="ru-RU" baseline="0" dirty="0"/>
                        <a:t>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Отклонение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00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первоначально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 учетом внесенных изменений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97">
                <a:tc>
                  <a:txBody>
                    <a:bodyPr/>
                    <a:lstStyle/>
                    <a:p>
                      <a:r>
                        <a:rPr lang="ru-RU" dirty="0"/>
                        <a:t>Общий объем доходов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6204,0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8304,9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2100,9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/>
                        <a:t>Общий объем расходов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6204,0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7531,6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dk1"/>
                          </a:solidFill>
                        </a:rPr>
                        <a:t>1327,6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120">
                <a:tc>
                  <a:txBody>
                    <a:bodyPr/>
                    <a:lstStyle/>
                    <a:p>
                      <a:r>
                        <a:rPr lang="ru-RU" dirty="0"/>
                        <a:t>Профицит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773,3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773,3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Мугреево-Никольского сельского поселения                                                                                                    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7704856" cy="57786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131706"/>
              </p:ext>
            </p:extLst>
          </p:nvPr>
        </p:nvGraphicFramePr>
        <p:xfrm>
          <a:off x="539552" y="1916832"/>
          <a:ext cx="8390166" cy="465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606190" cy="142876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 Мугреево-Никольского сельского поселения за 2024 год</a:t>
            </a:r>
            <a:b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(тыс.руб.)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639610"/>
              </p:ext>
            </p:extLst>
          </p:nvPr>
        </p:nvGraphicFramePr>
        <p:xfrm>
          <a:off x="395536" y="1268760"/>
          <a:ext cx="85389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p:txBody>
      </p:sp>
      <p:graphicFrame>
        <p:nvGraphicFramePr>
          <p:cNvPr id="9" name="Содержимое 3">
            <a:extLst>
              <a:ext uri="{FF2B5EF4-FFF2-40B4-BE49-F238E27FC236}">
                <a16:creationId xmlns:a16="http://schemas.microsoft.com/office/drawing/2014/main" id="{19829FE2-4D50-4C17-AD37-F2C40D9373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140040"/>
              </p:ext>
            </p:extLst>
          </p:nvPr>
        </p:nvGraphicFramePr>
        <p:xfrm>
          <a:off x="547936" y="1421160"/>
          <a:ext cx="85389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90880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1208</Words>
  <Application>Microsoft Office PowerPoint</Application>
  <PresentationFormat>Экран (4:3)</PresentationFormat>
  <Paragraphs>310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БЮДЖЕТ ДЛЯ ГРАЖДАН</vt:lpstr>
      <vt:lpstr>«Бюджет для граждан» – это упрощённая версия бюджетного документа, которая использует неформальный язык и доступные форматы, чтобы облегчить гражданам понимание бюджета, объяснить им планы и действия Администрации Мугреево-Никольского сельского поселения, показать формы возможного взаимодействия  с Советом Мугреево-Никольского сельского поселения по вопросам расходования общественных финансов</vt:lpstr>
      <vt:lpstr>Презентация PowerPoint</vt:lpstr>
      <vt:lpstr>Гражданин, его участие в бюджетном процессе</vt:lpstr>
      <vt:lpstr>Основные характеристики бюджета Мугреево-Никольского сельского поселения                                                                                                    (тыс.руб.)</vt:lpstr>
      <vt:lpstr>Презентация PowerPoint</vt:lpstr>
      <vt:lpstr>Доходы бюджета Мугреево-Никольского сельского поселения за 2024 год  (тыс.руб.)</vt:lpstr>
      <vt:lpstr>Налоговые доходы</vt:lpstr>
      <vt:lpstr>Неналоговые доходы</vt:lpstr>
      <vt:lpstr>Безвозмездные поступления</vt:lpstr>
      <vt:lpstr>Исполнение бюджета за 2024 год по доходам                                          (руб.)</vt:lpstr>
      <vt:lpstr>Исполнение бюджетных ассигнований по разделам бюджетной классификации расходов бюджета  (тыс.руб.)</vt:lpstr>
      <vt:lpstr>Исполнение бюджета за 2024 год по отраслям                                          (руб.)</vt:lpstr>
      <vt:lpstr>Презентация PowerPoint</vt:lpstr>
      <vt:lpstr>Информация об исполнении расходов бюджета Мугреево-Никольского сельского поселения по муниципальным программам и непрограммным направлениям деятельности за 2024 год</vt:lpstr>
      <vt:lpstr>   </vt:lpstr>
      <vt:lpstr>   </vt:lpstr>
      <vt:lpstr>Презентация PowerPoint</vt:lpstr>
      <vt:lpstr>Сведения о выполнении обязательств по финансированию социально-значимых проектов за счёт бюджета Мугреево-Никольского сельского поселения за 2024 год</vt:lpstr>
      <vt:lpstr>Объем муниципального долга  Мугреево-Никольского сельского поселения по состоянию на начало и конец 2023 года                                                                                                                              (тыс.руб.)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FreeMan</dc:creator>
  <cp:lastModifiedBy>1</cp:lastModifiedBy>
  <cp:revision>136</cp:revision>
  <dcterms:created xsi:type="dcterms:W3CDTF">2017-04-06T09:59:06Z</dcterms:created>
  <dcterms:modified xsi:type="dcterms:W3CDTF">2025-06-24T09:22:17Z</dcterms:modified>
</cp:coreProperties>
</file>